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EB Garamond"/>
      <p:regular r:id="rId24"/>
      <p:bold r:id="rId25"/>
      <p:italic r:id="rId26"/>
      <p:boldItalic r:id="rId27"/>
    </p:embeddedFont>
    <p:embeddedFont>
      <p:font typeface="Libre Baskerville"/>
      <p:regular r:id="rId28"/>
      <p:bold r:id="rId29"/>
      <p:italic r:id="rId30"/>
    </p:embeddedFont>
    <p:embeddedFont>
      <p:font typeface="EB Garamond Regula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BGaramon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italic.fntdata"/><Relationship Id="rId25" Type="http://schemas.openxmlformats.org/officeDocument/2006/relationships/font" Target="fonts/EBGaramond-bold.fntdata"/><Relationship Id="rId28" Type="http://schemas.openxmlformats.org/officeDocument/2006/relationships/font" Target="fonts/LibreBaskerville-regular.fntdata"/><Relationship Id="rId27" Type="http://schemas.openxmlformats.org/officeDocument/2006/relationships/font" Target="fonts/EBGaramon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Baskervill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Regular-regular.fntdata"/><Relationship Id="rId30" Type="http://schemas.openxmlformats.org/officeDocument/2006/relationships/font" Target="fonts/LibreBaskerville-italic.fntdata"/><Relationship Id="rId11" Type="http://schemas.openxmlformats.org/officeDocument/2006/relationships/slide" Target="slides/slide6.xml"/><Relationship Id="rId33" Type="http://schemas.openxmlformats.org/officeDocument/2006/relationships/font" Target="fonts/EBGaramondRegular-italic.fntdata"/><Relationship Id="rId10" Type="http://schemas.openxmlformats.org/officeDocument/2006/relationships/slide" Target="slides/slide5.xml"/><Relationship Id="rId32" Type="http://schemas.openxmlformats.org/officeDocument/2006/relationships/font" Target="fonts/EBGaramondRegula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EBGaramondRegula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ecbf817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ecbf817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e9ab1b6b4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e9ab1b6b4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4ecbf817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4ecbf817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4a33119d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4a33119d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a4a33119d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a4a33119d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4a3311fa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4a3311fa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4a3311fa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4a3311fa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9eb0fdb05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9eb0fdb05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48467c2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48467c2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eb55ccb1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eb55ccb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e9ab1b6b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e9ab1b6b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def14358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def14358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e9ab1b6b4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e9ab1b6b4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ecbf817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ecbf817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8a933f89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8a933f89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e9ab1b6b4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e9ab1b6b4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4a33119d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4a33119d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e9ab1b6b4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e9ab1b6b4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1" Type="http://schemas.openxmlformats.org/officeDocument/2006/relationships/image" Target="../media/image12.png"/><Relationship Id="rId10" Type="http://schemas.openxmlformats.org/officeDocument/2006/relationships/image" Target="../media/image5.png"/><Relationship Id="rId12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58.png"/><Relationship Id="rId13" Type="http://schemas.openxmlformats.org/officeDocument/2006/relationships/image" Target="../media/image1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4.png"/><Relationship Id="rId8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139.59.19.204:9090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9.gif"/><Relationship Id="rId4" Type="http://schemas.openxmlformats.org/officeDocument/2006/relationships/image" Target="../media/image62.gif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0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8.jpg"/><Relationship Id="rId11" Type="http://schemas.openxmlformats.org/officeDocument/2006/relationships/image" Target="../media/image1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jpg"/><Relationship Id="rId8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0.jpg"/><Relationship Id="rId6" Type="http://schemas.openxmlformats.org/officeDocument/2006/relationships/image" Target="../media/image28.pn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Relationship Id="rId10" Type="http://schemas.openxmlformats.org/officeDocument/2006/relationships/image" Target="../media/image1.png"/><Relationship Id="rId9" Type="http://schemas.openxmlformats.org/officeDocument/2006/relationships/image" Target="../media/image4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png"/><Relationship Id="rId4" Type="http://schemas.openxmlformats.org/officeDocument/2006/relationships/image" Target="../media/image31.jpg"/><Relationship Id="rId9" Type="http://schemas.openxmlformats.org/officeDocument/2006/relationships/image" Target="../media/image1.png"/><Relationship Id="rId5" Type="http://schemas.openxmlformats.org/officeDocument/2006/relationships/image" Target="../media/image42.jpg"/><Relationship Id="rId6" Type="http://schemas.openxmlformats.org/officeDocument/2006/relationships/image" Target="../media/image35.jpg"/><Relationship Id="rId7" Type="http://schemas.openxmlformats.org/officeDocument/2006/relationships/image" Target="../media/image50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7.png"/><Relationship Id="rId6" Type="http://schemas.openxmlformats.org/officeDocument/2006/relationships/image" Target="../media/image37.jp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Relationship Id="rId4" Type="http://schemas.openxmlformats.org/officeDocument/2006/relationships/image" Target="../media/image4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000" y="1362950"/>
            <a:ext cx="639553" cy="639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25" y="3574075"/>
            <a:ext cx="529350" cy="5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775" y="2133225"/>
            <a:ext cx="2231999" cy="17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625" y="3574013"/>
            <a:ext cx="529200" cy="529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222975" y="133450"/>
            <a:ext cx="8592300" cy="971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C140"/>
                </a:solidFill>
                <a:latin typeface="EB Garamond"/>
                <a:ea typeface="EB Garamond"/>
                <a:cs typeface="EB Garamond"/>
                <a:sym typeface="EB Garamond"/>
              </a:rPr>
              <a:t>DATA</a:t>
            </a:r>
            <a:r>
              <a:rPr b="1" lang="en" sz="3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 AGGREGATION </a:t>
            </a:r>
            <a:r>
              <a:rPr b="1" lang="en" sz="3000">
                <a:solidFill>
                  <a:srgbClr val="FFC140"/>
                </a:solidFill>
                <a:latin typeface="EB Garamond"/>
                <a:ea typeface="EB Garamond"/>
                <a:cs typeface="EB Garamond"/>
                <a:sym typeface="EB Garamond"/>
              </a:rPr>
              <a:t>&amp; </a:t>
            </a:r>
            <a:r>
              <a:rPr b="1" lang="en" sz="30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MONITORING </a:t>
            </a:r>
            <a:endParaRPr b="1" sz="30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C140"/>
                </a:solidFill>
                <a:latin typeface="EB Garamond"/>
                <a:ea typeface="EB Garamond"/>
                <a:cs typeface="EB Garamond"/>
                <a:sym typeface="EB Garamond"/>
              </a:rPr>
              <a:t>WITH </a:t>
            </a:r>
            <a:r>
              <a:rPr b="1" lang="en" sz="3000">
                <a:solidFill>
                  <a:srgbClr val="E95224"/>
                </a:solidFill>
                <a:latin typeface="EB Garamond"/>
                <a:ea typeface="EB Garamond"/>
                <a:cs typeface="EB Garamond"/>
                <a:sym typeface="EB Garamond"/>
              </a:rPr>
              <a:t>PROMETHEU</a:t>
            </a:r>
            <a:r>
              <a:rPr b="1" lang="en" sz="3000">
                <a:solidFill>
                  <a:srgbClr val="E95224"/>
                </a:solidFill>
                <a:latin typeface="EB Garamond"/>
                <a:ea typeface="EB Garamond"/>
                <a:cs typeface="EB Garamond"/>
                <a:sym typeface="EB Garamond"/>
              </a:rPr>
              <a:t>S</a:t>
            </a:r>
            <a:r>
              <a:rPr lang="en" sz="30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		</a:t>
            </a:r>
            <a:r>
              <a:rPr lang="en" sz="30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	 </a:t>
            </a:r>
            <a:r>
              <a:rPr lang="en" sz="30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                                             </a:t>
            </a:r>
            <a:endParaRPr sz="30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>
            <a:off x="1160751" y="710375"/>
            <a:ext cx="1538150" cy="6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3627" y="1956386"/>
            <a:ext cx="529200" cy="52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30737" y="2002475"/>
            <a:ext cx="529500" cy="529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79075" y="4103450"/>
            <a:ext cx="575400" cy="5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04000" y="133455"/>
            <a:ext cx="941700" cy="57679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7016575" y="3857625"/>
            <a:ext cx="1843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Pravin M J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B Garamond Regular"/>
                <a:ea typeface="EB Garamond Regular"/>
                <a:cs typeface="EB Garamond Regular"/>
                <a:sym typeface="EB Garamond Regular"/>
              </a:rPr>
              <a:t>Software developer</a:t>
            </a:r>
            <a:endParaRPr sz="11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"/>
          <p:cNvSpPr txBox="1"/>
          <p:nvPr>
            <p:ph type="ctrTitle"/>
          </p:nvPr>
        </p:nvSpPr>
        <p:spPr>
          <a:xfrm>
            <a:off x="490425" y="0"/>
            <a:ext cx="8397000" cy="6453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Architecture &amp;</a:t>
            </a:r>
            <a:r>
              <a:rPr b="1" lang="en" sz="3600">
                <a:solidFill>
                  <a:srgbClr val="FFC140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Exporters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93" name="Google Shape;2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025" y="785450"/>
            <a:ext cx="6288148" cy="33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2"/>
          <p:cNvSpPr/>
          <p:nvPr/>
        </p:nvSpPr>
        <p:spPr>
          <a:xfrm>
            <a:off x="356825" y="1204075"/>
            <a:ext cx="1665000" cy="743400"/>
          </a:xfrm>
          <a:prstGeom prst="roundRect">
            <a:avLst>
              <a:gd fmla="val 16667" name="adj"/>
            </a:avLst>
          </a:prstGeom>
          <a:solidFill>
            <a:srgbClr val="FAE2B2"/>
          </a:solidFill>
          <a:ln cap="flat" cmpd="sng" w="9525">
            <a:solidFill>
              <a:srgbClr val="FAE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Scrapes and Stores time series data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319625" y="2433825"/>
            <a:ext cx="1702200" cy="743400"/>
          </a:xfrm>
          <a:prstGeom prst="roundRect">
            <a:avLst>
              <a:gd fmla="val 16667" name="adj"/>
            </a:avLst>
          </a:prstGeom>
          <a:solidFill>
            <a:srgbClr val="FAE2B2"/>
          </a:solidFill>
          <a:ln cap="flat" cmpd="sng" w="9525">
            <a:solidFill>
              <a:srgbClr val="FAE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For Short Lived Jobs (Emails, Cron, push notifications)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319625" y="3716000"/>
            <a:ext cx="1702200" cy="743400"/>
          </a:xfrm>
          <a:prstGeom prst="roundRect">
            <a:avLst>
              <a:gd fmla="val 16667" name="adj"/>
            </a:avLst>
          </a:prstGeom>
          <a:solidFill>
            <a:srgbClr val="FAE2B2"/>
          </a:solidFill>
          <a:ln cap="flat" cmpd="sng" w="9525">
            <a:solidFill>
              <a:srgbClr val="FAE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Export Metrics from 3rd party systems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2560625" y="4386350"/>
            <a:ext cx="1702200" cy="498600"/>
          </a:xfrm>
          <a:prstGeom prst="roundRect">
            <a:avLst>
              <a:gd fmla="val 16667" name="adj"/>
            </a:avLst>
          </a:prstGeom>
          <a:solidFill>
            <a:srgbClr val="FAE2B2"/>
          </a:solidFill>
          <a:ln cap="flat" cmpd="sng" w="9525">
            <a:solidFill>
              <a:srgbClr val="FAE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Handle and tracks alerts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356775" y="929100"/>
            <a:ext cx="1665000" cy="254100"/>
          </a:xfrm>
          <a:prstGeom prst="roundRect">
            <a:avLst>
              <a:gd fmla="val 16667" name="adj"/>
            </a:avLst>
          </a:prstGeom>
          <a:solidFill>
            <a:srgbClr val="A0D3D8"/>
          </a:solidFill>
          <a:ln cap="flat" cmpd="sng" w="9525">
            <a:solidFill>
              <a:srgbClr val="A0D3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Prometheus Server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9" name="Google Shape;299;p22"/>
          <p:cNvSpPr/>
          <p:nvPr/>
        </p:nvSpPr>
        <p:spPr>
          <a:xfrm>
            <a:off x="338225" y="2179725"/>
            <a:ext cx="1665000" cy="254100"/>
          </a:xfrm>
          <a:prstGeom prst="roundRect">
            <a:avLst>
              <a:gd fmla="val 16667" name="adj"/>
            </a:avLst>
          </a:prstGeom>
          <a:solidFill>
            <a:srgbClr val="A0D3D8"/>
          </a:solidFill>
          <a:ln cap="flat" cmpd="sng" w="9525">
            <a:solidFill>
              <a:srgbClr val="A0D3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Push Gateway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0" name="Google Shape;300;p22"/>
          <p:cNvSpPr/>
          <p:nvPr/>
        </p:nvSpPr>
        <p:spPr>
          <a:xfrm>
            <a:off x="338225" y="3461900"/>
            <a:ext cx="1665000" cy="254100"/>
          </a:xfrm>
          <a:prstGeom prst="roundRect">
            <a:avLst>
              <a:gd fmla="val 16667" name="adj"/>
            </a:avLst>
          </a:prstGeom>
          <a:solidFill>
            <a:srgbClr val="A0D3D8"/>
          </a:solidFill>
          <a:ln cap="flat" cmpd="sng" w="9525">
            <a:solidFill>
              <a:srgbClr val="A0D3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Exporters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1" name="Google Shape;301;p22"/>
          <p:cNvSpPr/>
          <p:nvPr/>
        </p:nvSpPr>
        <p:spPr>
          <a:xfrm>
            <a:off x="2579225" y="4132250"/>
            <a:ext cx="1665000" cy="254100"/>
          </a:xfrm>
          <a:prstGeom prst="roundRect">
            <a:avLst>
              <a:gd fmla="val 16667" name="adj"/>
            </a:avLst>
          </a:prstGeom>
          <a:solidFill>
            <a:srgbClr val="A0D3D8"/>
          </a:solidFill>
          <a:ln cap="flat" cmpd="sng" w="9525">
            <a:solidFill>
              <a:srgbClr val="A0D3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Alert Manager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2" name="Google Shape;302;p22"/>
          <p:cNvSpPr/>
          <p:nvPr/>
        </p:nvSpPr>
        <p:spPr>
          <a:xfrm>
            <a:off x="356825" y="929100"/>
            <a:ext cx="1665000" cy="25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Prometheus Server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3" name="Google Shape;303;p22"/>
          <p:cNvSpPr/>
          <p:nvPr/>
        </p:nvSpPr>
        <p:spPr>
          <a:xfrm>
            <a:off x="356825" y="1204063"/>
            <a:ext cx="1665000" cy="7434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Scrapes and Stores time series data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4" name="Google Shape;304;p22"/>
          <p:cNvSpPr/>
          <p:nvPr/>
        </p:nvSpPr>
        <p:spPr>
          <a:xfrm>
            <a:off x="4661050" y="4132250"/>
            <a:ext cx="1665000" cy="254100"/>
          </a:xfrm>
          <a:prstGeom prst="roundRect">
            <a:avLst>
              <a:gd fmla="val 16667" name="adj"/>
            </a:avLst>
          </a:prstGeom>
          <a:solidFill>
            <a:srgbClr val="A0D3D8"/>
          </a:solidFill>
          <a:ln cap="flat" cmpd="sng" w="9525">
            <a:solidFill>
              <a:srgbClr val="A0D3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Service Discovery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5" name="Google Shape;305;p22"/>
          <p:cNvSpPr/>
          <p:nvPr/>
        </p:nvSpPr>
        <p:spPr>
          <a:xfrm>
            <a:off x="6742875" y="4132250"/>
            <a:ext cx="1665000" cy="254100"/>
          </a:xfrm>
          <a:prstGeom prst="roundRect">
            <a:avLst>
              <a:gd fmla="val 16667" name="adj"/>
            </a:avLst>
          </a:prstGeom>
          <a:solidFill>
            <a:srgbClr val="A0D3D8"/>
          </a:solidFill>
          <a:ln cap="flat" cmpd="sng" w="9525">
            <a:solidFill>
              <a:srgbClr val="A0D3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Visualization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6" name="Google Shape;306;p22"/>
          <p:cNvSpPr/>
          <p:nvPr/>
        </p:nvSpPr>
        <p:spPr>
          <a:xfrm>
            <a:off x="6742875" y="4386350"/>
            <a:ext cx="1702200" cy="498600"/>
          </a:xfrm>
          <a:prstGeom prst="roundRect">
            <a:avLst>
              <a:gd fmla="val 16667" name="adj"/>
            </a:avLst>
          </a:prstGeom>
          <a:solidFill>
            <a:srgbClr val="FAE2B2"/>
          </a:solidFill>
          <a:ln cap="flat" cmpd="sng" w="9525">
            <a:solidFill>
              <a:srgbClr val="FAE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WebUI/Grafana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7" name="Google Shape;307;p22"/>
          <p:cNvSpPr/>
          <p:nvPr/>
        </p:nvSpPr>
        <p:spPr>
          <a:xfrm>
            <a:off x="338225" y="2179725"/>
            <a:ext cx="1665000" cy="25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Push Gateway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319625" y="2433825"/>
            <a:ext cx="1702200" cy="7434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For Short Lived Jobs (Emails, Cron, push notifications)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9" name="Google Shape;309;p22"/>
          <p:cNvSpPr/>
          <p:nvPr/>
        </p:nvSpPr>
        <p:spPr>
          <a:xfrm>
            <a:off x="338225" y="3461900"/>
            <a:ext cx="1665000" cy="25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Exporters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0" name="Google Shape;310;p22"/>
          <p:cNvSpPr/>
          <p:nvPr/>
        </p:nvSpPr>
        <p:spPr>
          <a:xfrm>
            <a:off x="319625" y="3716000"/>
            <a:ext cx="1702200" cy="7434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Export Metrics from 3rd party systems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2579225" y="4132250"/>
            <a:ext cx="1665000" cy="25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Alert Manager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2" name="Google Shape;312;p22"/>
          <p:cNvSpPr/>
          <p:nvPr/>
        </p:nvSpPr>
        <p:spPr>
          <a:xfrm>
            <a:off x="2560625" y="4386350"/>
            <a:ext cx="1702200" cy="4986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Handle and tracks alerts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3" name="Google Shape;313;p22"/>
          <p:cNvSpPr/>
          <p:nvPr/>
        </p:nvSpPr>
        <p:spPr>
          <a:xfrm>
            <a:off x="4670350" y="4132250"/>
            <a:ext cx="1665000" cy="25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Service Discovery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4" name="Google Shape;314;p22"/>
          <p:cNvSpPr/>
          <p:nvPr/>
        </p:nvSpPr>
        <p:spPr>
          <a:xfrm>
            <a:off x="4642450" y="4386350"/>
            <a:ext cx="1702200" cy="498600"/>
          </a:xfrm>
          <a:prstGeom prst="roundRect">
            <a:avLst>
              <a:gd fmla="val 16667" name="adj"/>
            </a:avLst>
          </a:prstGeom>
          <a:solidFill>
            <a:srgbClr val="FAE2B2"/>
          </a:solidFill>
          <a:ln cap="flat" cmpd="sng" w="9525">
            <a:solidFill>
              <a:srgbClr val="FAE2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Automatically scrap metrics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5" name="Google Shape;315;p22"/>
          <p:cNvSpPr/>
          <p:nvPr/>
        </p:nvSpPr>
        <p:spPr>
          <a:xfrm>
            <a:off x="4651750" y="4386350"/>
            <a:ext cx="1702200" cy="4986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Automatically scrap metrics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6" name="Google Shape;316;p22"/>
          <p:cNvSpPr/>
          <p:nvPr/>
        </p:nvSpPr>
        <p:spPr>
          <a:xfrm>
            <a:off x="6742875" y="4132250"/>
            <a:ext cx="1665000" cy="25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Visualization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7" name="Google Shape;317;p22"/>
          <p:cNvSpPr/>
          <p:nvPr/>
        </p:nvSpPr>
        <p:spPr>
          <a:xfrm>
            <a:off x="6742875" y="4386350"/>
            <a:ext cx="1702200" cy="4986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WebUI/Grafana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18" name="Google Shape;3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 txBox="1"/>
          <p:nvPr>
            <p:ph type="ctrTitle"/>
          </p:nvPr>
        </p:nvSpPr>
        <p:spPr>
          <a:xfrm>
            <a:off x="490425" y="0"/>
            <a:ext cx="8397000" cy="6453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Architecture &amp;</a:t>
            </a:r>
            <a:r>
              <a:rPr b="1" lang="en" sz="3600">
                <a:solidFill>
                  <a:srgbClr val="FFC140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Exporters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95550" y="868163"/>
            <a:ext cx="1806300" cy="645300"/>
          </a:xfrm>
          <a:prstGeom prst="rect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EB Garamond"/>
                <a:ea typeface="EB Garamond"/>
                <a:cs typeface="EB Garamond"/>
                <a:sym typeface="EB Garamond"/>
              </a:rPr>
              <a:t>Database Exporters</a:t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B Garamond Regular"/>
                <a:ea typeface="EB Garamond Regular"/>
                <a:cs typeface="EB Garamond Regular"/>
                <a:sym typeface="EB Garamond Regular"/>
              </a:rPr>
              <a:t>MySQL,MongoDB,Redis,</a:t>
            </a:r>
            <a:endParaRPr sz="11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B Garamond Regular"/>
                <a:ea typeface="EB Garamond Regular"/>
                <a:cs typeface="EB Garamond Regular"/>
                <a:sym typeface="EB Garamond Regular"/>
              </a:rPr>
              <a:t>Postgres</a:t>
            </a:r>
            <a:endParaRPr sz="11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95550" y="1663925"/>
            <a:ext cx="1806300" cy="645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Hardware Related</a:t>
            </a:r>
            <a:endParaRPr b="1" sz="1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Netgear Router, NVIDIA GPU</a:t>
            </a:r>
            <a:endParaRPr sz="11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95550" y="2459675"/>
            <a:ext cx="1806300" cy="645300"/>
          </a:xfrm>
          <a:prstGeom prst="rect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EB Garamond"/>
                <a:ea typeface="EB Garamond"/>
                <a:cs typeface="EB Garamond"/>
                <a:sym typeface="EB Garamond"/>
              </a:rPr>
              <a:t>Issue Tracker/CI</a:t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B Garamond Regular"/>
                <a:ea typeface="EB Garamond Regular"/>
                <a:cs typeface="EB Garamond Regular"/>
                <a:sym typeface="EB Garamond Regular"/>
              </a:rPr>
              <a:t>JIRA, Jenkins</a:t>
            </a:r>
            <a:endParaRPr sz="11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27" name="Google Shape;327;p23"/>
          <p:cNvSpPr txBox="1"/>
          <p:nvPr/>
        </p:nvSpPr>
        <p:spPr>
          <a:xfrm>
            <a:off x="95550" y="3255413"/>
            <a:ext cx="1806300" cy="645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Messaging Systems</a:t>
            </a:r>
            <a:endParaRPr b="1" sz="1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RabbitMQ, Kafka</a:t>
            </a:r>
            <a:endParaRPr sz="11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95550" y="4051163"/>
            <a:ext cx="1806300" cy="645300"/>
          </a:xfrm>
          <a:prstGeom prst="rect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EB Garamond"/>
                <a:ea typeface="EB Garamond"/>
                <a:cs typeface="EB Garamond"/>
                <a:sym typeface="EB Garamond"/>
              </a:rPr>
              <a:t>Storage</a:t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B Garamond Regular"/>
                <a:ea typeface="EB Garamond Regular"/>
                <a:cs typeface="EB Garamond Regular"/>
                <a:sym typeface="EB Garamond Regular"/>
              </a:rPr>
              <a:t>Ceph, Gluster, hadoop</a:t>
            </a:r>
            <a:endParaRPr sz="11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29" name="Google Shape;329;p23"/>
          <p:cNvSpPr txBox="1"/>
          <p:nvPr/>
        </p:nvSpPr>
        <p:spPr>
          <a:xfrm>
            <a:off x="2081325" y="4224675"/>
            <a:ext cx="1614300" cy="645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HTTP</a:t>
            </a:r>
            <a:endParaRPr b="1" sz="1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Apache, Nginx VTS</a:t>
            </a:r>
            <a:endParaRPr sz="11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0" name="Google Shape;330;p23"/>
          <p:cNvSpPr txBox="1"/>
          <p:nvPr/>
        </p:nvSpPr>
        <p:spPr>
          <a:xfrm>
            <a:off x="3978175" y="4224675"/>
            <a:ext cx="1614300" cy="645300"/>
          </a:xfrm>
          <a:prstGeom prst="rect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EB Garamond"/>
                <a:ea typeface="EB Garamond"/>
                <a:cs typeface="EB Garamond"/>
                <a:sym typeface="EB Garamond"/>
              </a:rPr>
              <a:t>API</a:t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B Garamond Regular"/>
                <a:ea typeface="EB Garamond Regular"/>
                <a:cs typeface="EB Garamond Regular"/>
                <a:sym typeface="EB Garamond Regular"/>
              </a:rPr>
              <a:t>AWS. DO. Azure Health, GitHub, Gmail</a:t>
            </a:r>
            <a:endParaRPr sz="11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1" name="Google Shape;331;p23"/>
          <p:cNvSpPr txBox="1"/>
          <p:nvPr/>
        </p:nvSpPr>
        <p:spPr>
          <a:xfrm>
            <a:off x="5875025" y="4224675"/>
            <a:ext cx="1763700" cy="645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Others..</a:t>
            </a:r>
            <a:endParaRPr b="1" sz="15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Alibaba, Bitcoin, CAdvisor. JSON, Nagios. OpenStack..,</a:t>
            </a:r>
            <a:endParaRPr sz="11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2" name="Google Shape;332;p23"/>
          <p:cNvSpPr txBox="1"/>
          <p:nvPr/>
        </p:nvSpPr>
        <p:spPr>
          <a:xfrm>
            <a:off x="7900725" y="4224675"/>
            <a:ext cx="1083900" cy="645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250 + Exporters</a:t>
            </a:r>
            <a:endParaRPr b="1"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33" name="Google Shape;3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025" y="785450"/>
            <a:ext cx="6288148" cy="3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/>
          <p:nvPr>
            <p:ph type="ctrTitle"/>
          </p:nvPr>
        </p:nvSpPr>
        <p:spPr>
          <a:xfrm>
            <a:off x="633975" y="93600"/>
            <a:ext cx="31458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Targets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0" name="Google Shape;340;p24"/>
          <p:cNvSpPr/>
          <p:nvPr/>
        </p:nvSpPr>
        <p:spPr>
          <a:xfrm>
            <a:off x="595000" y="1207100"/>
            <a:ext cx="1590900" cy="802500"/>
          </a:xfrm>
          <a:prstGeom prst="ellipse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Linux/</a:t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Windows Server</a:t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1" name="Google Shape;341;p24"/>
          <p:cNvSpPr/>
          <p:nvPr/>
        </p:nvSpPr>
        <p:spPr>
          <a:xfrm>
            <a:off x="2489625" y="2009600"/>
            <a:ext cx="1590900" cy="802500"/>
          </a:xfrm>
          <a:prstGeom prst="ellipse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Web Servers</a:t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Apache,</a:t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Nginx</a:t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478100" y="2852650"/>
            <a:ext cx="1590900" cy="802500"/>
          </a:xfrm>
          <a:prstGeom prst="ellipse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Single</a:t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Apps</a:t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2349350" y="3488450"/>
            <a:ext cx="1590900" cy="802500"/>
          </a:xfrm>
          <a:prstGeom prst="ellipse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Database Services</a:t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4780275" y="1115550"/>
            <a:ext cx="1590900" cy="802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CPU Status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5" name="Google Shape;345;p24"/>
          <p:cNvSpPr/>
          <p:nvPr/>
        </p:nvSpPr>
        <p:spPr>
          <a:xfrm>
            <a:off x="7287300" y="1637675"/>
            <a:ext cx="1590900" cy="802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Memory/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Disk Space Usage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6" name="Google Shape;346;p24"/>
          <p:cNvSpPr/>
          <p:nvPr/>
        </p:nvSpPr>
        <p:spPr>
          <a:xfrm>
            <a:off x="5138775" y="2440175"/>
            <a:ext cx="1590900" cy="802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Request Counts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5361275" y="3764800"/>
            <a:ext cx="1590900" cy="802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Request Duration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7330275" y="3024100"/>
            <a:ext cx="1590900" cy="8025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Exception Counts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9" name="Google Shape;349;p24"/>
          <p:cNvSpPr txBox="1"/>
          <p:nvPr>
            <p:ph type="ctrTitle"/>
          </p:nvPr>
        </p:nvSpPr>
        <p:spPr>
          <a:xfrm>
            <a:off x="5271975" y="93600"/>
            <a:ext cx="31458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Metrics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50" name="Google Shape;3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ctrTitle"/>
          </p:nvPr>
        </p:nvSpPr>
        <p:spPr>
          <a:xfrm>
            <a:off x="402825" y="93600"/>
            <a:ext cx="31458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Benefits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6" name="Google Shape;356;p25"/>
          <p:cNvSpPr txBox="1"/>
          <p:nvPr>
            <p:ph type="ctrTitle"/>
          </p:nvPr>
        </p:nvSpPr>
        <p:spPr>
          <a:xfrm>
            <a:off x="3853100" y="93600"/>
            <a:ext cx="31458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Shortcomings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481125" y="819050"/>
            <a:ext cx="3197400" cy="29574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 Regular"/>
              <a:buChar char="➢"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Time-series </a:t>
            </a: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Optimized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 Regular"/>
              <a:buChar char="➢"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Pull based metrics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 Regular"/>
              <a:buChar char="➢"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One Service to rule all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 Regular"/>
              <a:buChar char="➢"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Centralized Control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 Regular"/>
              <a:buChar char="➢"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Inbuilt Alerting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EB Garamond Regular"/>
              <a:buChar char="➢"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Service Discovery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8" name="Google Shape;358;p25"/>
          <p:cNvSpPr/>
          <p:nvPr/>
        </p:nvSpPr>
        <p:spPr>
          <a:xfrm>
            <a:off x="3996125" y="807938"/>
            <a:ext cx="3145800" cy="2957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B Garamond Regular"/>
              <a:buChar char="➢"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Limited Scalability 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B Garamond Regular"/>
              <a:buChar char="➢"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DSL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B Garamond Regular"/>
              <a:buChar char="➢"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Service Maintenance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B Garamond Regular"/>
              <a:buChar char="➢"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Needed Secure Network Configuration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EB Garamond Regular"/>
              <a:buChar char="➢"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Does not Store raw text, but only numerics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9" name="Google Shape;359;p25"/>
          <p:cNvSpPr/>
          <p:nvPr/>
        </p:nvSpPr>
        <p:spPr>
          <a:xfrm>
            <a:off x="567075" y="3839950"/>
            <a:ext cx="1531800" cy="73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Faster Recovery (MTTR)  </a:t>
            </a: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        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60" name="Google Shape;360;p25"/>
          <p:cNvSpPr/>
          <p:nvPr/>
        </p:nvSpPr>
        <p:spPr>
          <a:xfrm>
            <a:off x="2632075" y="3855538"/>
            <a:ext cx="1077900" cy="70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Better </a:t>
            </a:r>
            <a:endParaRPr sz="18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Quality</a:t>
            </a:r>
            <a:endParaRPr sz="1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61" name="Google Shape;361;p25"/>
          <p:cNvSpPr/>
          <p:nvPr/>
        </p:nvSpPr>
        <p:spPr>
          <a:xfrm>
            <a:off x="4571950" y="3855550"/>
            <a:ext cx="1425900" cy="70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Reduced Maintenance</a:t>
            </a:r>
            <a:endParaRPr sz="1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62" name="Google Shape;3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48" y="3994075"/>
            <a:ext cx="333775" cy="38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849" y="3994075"/>
            <a:ext cx="333800" cy="386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798" y="3994075"/>
            <a:ext cx="333775" cy="38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325" y="4089125"/>
            <a:ext cx="333775" cy="3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6037" y="4089113"/>
            <a:ext cx="333778" cy="3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5"/>
          <p:cNvSpPr txBox="1"/>
          <p:nvPr/>
        </p:nvSpPr>
        <p:spPr>
          <a:xfrm>
            <a:off x="5997850" y="3336650"/>
            <a:ext cx="11856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FFC140"/>
                </a:solidFill>
                <a:latin typeface="EB Garamond"/>
                <a:ea typeface="EB Garamond"/>
                <a:cs typeface="EB Garamond"/>
                <a:sym typeface="EB Garamond"/>
              </a:rPr>
              <a:t>&gt;&gt;&gt; Logs &lt;&lt;&lt;</a:t>
            </a:r>
            <a:endParaRPr sz="500">
              <a:solidFill>
                <a:srgbClr val="FFC140"/>
              </a:solidFill>
            </a:endParaRPr>
          </a:p>
        </p:txBody>
      </p:sp>
      <p:sp>
        <p:nvSpPr>
          <p:cNvPr id="368" name="Google Shape;368;p25"/>
          <p:cNvSpPr/>
          <p:nvPr/>
        </p:nvSpPr>
        <p:spPr>
          <a:xfrm>
            <a:off x="6895525" y="3855538"/>
            <a:ext cx="1425900" cy="705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Improved</a:t>
            </a:r>
            <a:endParaRPr sz="18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Productivity</a:t>
            </a:r>
            <a:endParaRPr sz="1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148" y="3953250"/>
            <a:ext cx="333775" cy="38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625" y="4089125"/>
            <a:ext cx="333775" cy="3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7475" y="4089137"/>
            <a:ext cx="333775" cy="33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062" y="3120100"/>
            <a:ext cx="428700" cy="428700"/>
          </a:xfrm>
          <a:prstGeom prst="ellipse">
            <a:avLst/>
          </a:prstGeom>
          <a:noFill/>
          <a:ln>
            <a:noFill/>
          </a:ln>
          <a:effectLst>
            <a:outerShdw blurRad="18573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73" name="Google Shape;37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4500" y="896100"/>
            <a:ext cx="632025" cy="5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11548" y="1804409"/>
            <a:ext cx="1077900" cy="28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23550" y="2303850"/>
            <a:ext cx="853875" cy="8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3325" y="3374752"/>
            <a:ext cx="1238129" cy="2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5"/>
          <p:cNvSpPr txBox="1"/>
          <p:nvPr>
            <p:ph type="ctrTitle"/>
          </p:nvPr>
        </p:nvSpPr>
        <p:spPr>
          <a:xfrm>
            <a:off x="7076100" y="383825"/>
            <a:ext cx="2067900" cy="3339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FC140"/>
                </a:solidFill>
                <a:latin typeface="EB Garamond"/>
                <a:ea typeface="EB Garamond"/>
                <a:cs typeface="EB Garamond"/>
                <a:sym typeface="EB Garamond"/>
              </a:rPr>
              <a:t>Others</a:t>
            </a:r>
            <a:endParaRPr b="1" sz="3600">
              <a:solidFill>
                <a:srgbClr val="FFC14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78" name="Google Shape;378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"/>
          <p:cNvSpPr txBox="1"/>
          <p:nvPr>
            <p:ph type="ctrTitle"/>
          </p:nvPr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The Problem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 Statement </a:t>
            </a:r>
            <a:r>
              <a:rPr b="1" i="1" lang="en" sz="1500">
                <a:solidFill>
                  <a:srgbClr val="D9D9D9"/>
                </a:solidFill>
                <a:latin typeface="EB Garamond"/>
                <a:ea typeface="EB Garamond"/>
                <a:cs typeface="EB Garamond"/>
                <a:sym typeface="EB Garamond"/>
              </a:rPr>
              <a:t>To be Continued with next session</a:t>
            </a:r>
            <a:endParaRPr b="1" sz="3600">
              <a:solidFill>
                <a:srgbClr val="D9D9D9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4" name="Google Shape;384;p26"/>
          <p:cNvSpPr/>
          <p:nvPr/>
        </p:nvSpPr>
        <p:spPr>
          <a:xfrm>
            <a:off x="6491325" y="2599550"/>
            <a:ext cx="2116200" cy="532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Smart meter failure</a:t>
            </a:r>
            <a:endParaRPr b="1"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5" name="Google Shape;385;p26"/>
          <p:cNvSpPr/>
          <p:nvPr/>
        </p:nvSpPr>
        <p:spPr>
          <a:xfrm>
            <a:off x="5694400" y="1781225"/>
            <a:ext cx="2033100" cy="5325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Resource Overload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6" name="Google Shape;386;p26"/>
          <p:cNvSpPr/>
          <p:nvPr/>
        </p:nvSpPr>
        <p:spPr>
          <a:xfrm>
            <a:off x="7392700" y="3417863"/>
            <a:ext cx="1595400" cy="5325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Parse Logs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7" name="Google Shape;387;p26"/>
          <p:cNvSpPr/>
          <p:nvPr/>
        </p:nvSpPr>
        <p:spPr>
          <a:xfrm>
            <a:off x="4773275" y="1019988"/>
            <a:ext cx="1801800" cy="532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Redis Wannamine</a:t>
            </a:r>
            <a:endParaRPr b="1"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4773275" y="4233875"/>
            <a:ext cx="4255800" cy="532500"/>
          </a:xfrm>
          <a:prstGeom prst="roundRect">
            <a:avLst>
              <a:gd fmla="val 16667" name="adj"/>
            </a:avLst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</a:t>
            </a: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Wait Until it occurs Again…..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9" name="Google Shape;389;p26"/>
          <p:cNvSpPr/>
          <p:nvPr/>
        </p:nvSpPr>
        <p:spPr>
          <a:xfrm>
            <a:off x="186625" y="94706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90" name="Google Shape;390;p26"/>
          <p:cNvSpPr txBox="1"/>
          <p:nvPr/>
        </p:nvSpPr>
        <p:spPr>
          <a:xfrm>
            <a:off x="817050" y="763725"/>
            <a:ext cx="3791400" cy="1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Monitor Infrastructure and Nodes? </a:t>
            </a:r>
            <a:r>
              <a:rPr lang="en" sz="16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- App servers, Web servers, Databases, Caches, Message Queues, Networks calls, API calls..</a:t>
            </a:r>
            <a:endParaRPr/>
          </a:p>
        </p:txBody>
      </p:sp>
      <p:sp>
        <p:nvSpPr>
          <p:cNvPr id="391" name="Google Shape;391;p26"/>
          <p:cNvSpPr txBox="1"/>
          <p:nvPr/>
        </p:nvSpPr>
        <p:spPr>
          <a:xfrm>
            <a:off x="817050" y="2042850"/>
            <a:ext cx="33000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How an error is identified?</a:t>
            </a:r>
            <a:endParaRPr/>
          </a:p>
        </p:txBody>
      </p:sp>
      <p:sp>
        <p:nvSpPr>
          <p:cNvPr id="392" name="Google Shape;392;p26"/>
          <p:cNvSpPr txBox="1"/>
          <p:nvPr/>
        </p:nvSpPr>
        <p:spPr>
          <a:xfrm>
            <a:off x="817050" y="2661975"/>
            <a:ext cx="32292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How node failure or resource outage is identified?</a:t>
            </a:r>
            <a:endParaRPr/>
          </a:p>
        </p:txBody>
      </p:sp>
      <p:sp>
        <p:nvSpPr>
          <p:cNvPr id="393" name="Google Shape;393;p26"/>
          <p:cNvSpPr/>
          <p:nvPr/>
        </p:nvSpPr>
        <p:spPr>
          <a:xfrm>
            <a:off x="186625" y="22061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94" name="Google Shape;394;p26"/>
          <p:cNvSpPr/>
          <p:nvPr/>
        </p:nvSpPr>
        <p:spPr>
          <a:xfrm>
            <a:off x="186625" y="286717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95" name="Google Shape;395;p26"/>
          <p:cNvSpPr txBox="1"/>
          <p:nvPr/>
        </p:nvSpPr>
        <p:spPr>
          <a:xfrm>
            <a:off x="834450" y="3584875"/>
            <a:ext cx="32652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Analysis/History of Logs?</a:t>
            </a:r>
            <a:endParaRPr sz="20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6"/>
          <p:cNvSpPr/>
          <p:nvPr/>
        </p:nvSpPr>
        <p:spPr>
          <a:xfrm>
            <a:off x="186625" y="44755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817050" y="4301825"/>
            <a:ext cx="31965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Expected Downtime/MTTR?</a:t>
            </a:r>
            <a:endParaRPr/>
          </a:p>
        </p:txBody>
      </p:sp>
      <p:sp>
        <p:nvSpPr>
          <p:cNvPr id="398" name="Google Shape;398;p26"/>
          <p:cNvSpPr/>
          <p:nvPr/>
        </p:nvSpPr>
        <p:spPr>
          <a:xfrm>
            <a:off x="186625" y="377416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99" name="Google Shape;399;p26"/>
          <p:cNvSpPr/>
          <p:nvPr/>
        </p:nvSpPr>
        <p:spPr>
          <a:xfrm>
            <a:off x="4773275" y="4245025"/>
            <a:ext cx="4255800" cy="532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Wait Until it occurs Again…..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00" name="Google Shape;4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275" y="3267625"/>
            <a:ext cx="977400" cy="97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1" name="Google Shape;4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275" y="3267625"/>
            <a:ext cx="977400" cy="97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02" name="Google Shape;4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"/>
          <p:cNvSpPr txBox="1"/>
          <p:nvPr>
            <p:ph type="ctrTitle"/>
          </p:nvPr>
        </p:nvSpPr>
        <p:spPr>
          <a:xfrm>
            <a:off x="62825" y="5825"/>
            <a:ext cx="9144000" cy="6453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The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Solution </a:t>
            </a:r>
            <a:r>
              <a:rPr b="1" i="1" lang="en" sz="1500">
                <a:solidFill>
                  <a:srgbClr val="D9D9D9"/>
                </a:solidFill>
                <a:latin typeface="EB Garamond"/>
                <a:ea typeface="EB Garamond"/>
                <a:cs typeface="EB Garamond"/>
                <a:sym typeface="EB Garamond"/>
              </a:rPr>
              <a:t>To be Continued with next session</a:t>
            </a:r>
            <a:endParaRPr b="1" sz="3600">
              <a:solidFill>
                <a:srgbClr val="D9D9D9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8" name="Google Shape;408;p27"/>
          <p:cNvSpPr txBox="1"/>
          <p:nvPr/>
        </p:nvSpPr>
        <p:spPr>
          <a:xfrm>
            <a:off x="656425" y="1114425"/>
            <a:ext cx="2119800" cy="5988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Centralized Monitoring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9" name="Google Shape;409;p27"/>
          <p:cNvSpPr txBox="1"/>
          <p:nvPr/>
        </p:nvSpPr>
        <p:spPr>
          <a:xfrm>
            <a:off x="724700" y="3072725"/>
            <a:ext cx="2119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10" name="Google Shape;410;p27"/>
          <p:cNvSpPr/>
          <p:nvPr/>
        </p:nvSpPr>
        <p:spPr>
          <a:xfrm>
            <a:off x="2844500" y="1114425"/>
            <a:ext cx="101400" cy="6453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7"/>
          <p:cNvSpPr/>
          <p:nvPr/>
        </p:nvSpPr>
        <p:spPr>
          <a:xfrm>
            <a:off x="2945925" y="1114425"/>
            <a:ext cx="101400" cy="771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2945925" y="2003900"/>
            <a:ext cx="101400" cy="771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3047313" y="2003900"/>
            <a:ext cx="101400" cy="6453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7"/>
          <p:cNvSpPr txBox="1"/>
          <p:nvPr/>
        </p:nvSpPr>
        <p:spPr>
          <a:xfrm>
            <a:off x="3209175" y="2003900"/>
            <a:ext cx="2119800" cy="5988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 Aggregation and Analysis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5" name="Google Shape;415;p27"/>
          <p:cNvSpPr/>
          <p:nvPr/>
        </p:nvSpPr>
        <p:spPr>
          <a:xfrm>
            <a:off x="2945925" y="2893375"/>
            <a:ext cx="101400" cy="771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7"/>
          <p:cNvSpPr/>
          <p:nvPr/>
        </p:nvSpPr>
        <p:spPr>
          <a:xfrm>
            <a:off x="2844488" y="2893375"/>
            <a:ext cx="101400" cy="6453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7"/>
          <p:cNvSpPr txBox="1"/>
          <p:nvPr/>
        </p:nvSpPr>
        <p:spPr>
          <a:xfrm>
            <a:off x="656450" y="2893375"/>
            <a:ext cx="2119800" cy="5988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9D9D9"/>
                </a:solidFill>
                <a:latin typeface="EB Garamond"/>
                <a:ea typeface="EB Garamond"/>
                <a:cs typeface="EB Garamond"/>
                <a:sym typeface="EB Garamond"/>
              </a:rPr>
              <a:t>Visualize in Real Time</a:t>
            </a:r>
            <a:endParaRPr b="1">
              <a:solidFill>
                <a:srgbClr val="D9D9D9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2945925" y="3782850"/>
            <a:ext cx="101400" cy="771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7"/>
          <p:cNvSpPr/>
          <p:nvPr/>
        </p:nvSpPr>
        <p:spPr>
          <a:xfrm>
            <a:off x="3047313" y="3782850"/>
            <a:ext cx="101400" cy="6453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7"/>
          <p:cNvSpPr txBox="1"/>
          <p:nvPr/>
        </p:nvSpPr>
        <p:spPr>
          <a:xfrm>
            <a:off x="3209125" y="3782850"/>
            <a:ext cx="2119800" cy="598800"/>
          </a:xfrm>
          <a:prstGeom prst="rect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Alert and Notify on issue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3217025" y="1137675"/>
            <a:ext cx="2252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CPU, Memory Usage,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Disk Usage..With Prometheus &amp;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Node Exporter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594075" y="2027150"/>
            <a:ext cx="2190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Store Smart-meter logs in Loki.</a:t>
            </a:r>
            <a:endParaRPr sz="1200">
              <a:solidFill>
                <a:srgbClr val="CCCCCC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CCC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Ship, Analyse and Filter logs easily</a:t>
            </a:r>
            <a:endParaRPr sz="1200">
              <a:solidFill>
                <a:srgbClr val="CCCCCC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CCCCCC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3134563" y="2905000"/>
            <a:ext cx="2320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Created d</a:t>
            </a:r>
            <a:r>
              <a:rPr lang="en" sz="1200">
                <a:solidFill>
                  <a:srgbClr val="D9D9D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ynamic</a:t>
            </a:r>
            <a:r>
              <a:rPr lang="en" sz="1200">
                <a:solidFill>
                  <a:srgbClr val="D9D9D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and highly customizable  dashboards </a:t>
            </a:r>
            <a:endParaRPr sz="1200">
              <a:solidFill>
                <a:srgbClr val="D9D9D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9D9D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with available data set</a:t>
            </a:r>
            <a:endParaRPr sz="1200">
              <a:solidFill>
                <a:srgbClr val="D9D9D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24" name="Google Shape;424;p27"/>
          <p:cNvSpPr txBox="1"/>
          <p:nvPr/>
        </p:nvSpPr>
        <p:spPr>
          <a:xfrm>
            <a:off x="621325" y="3806100"/>
            <a:ext cx="21900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B Garamond Regular"/>
                <a:ea typeface="EB Garamond Regular"/>
                <a:cs typeface="EB Garamond Regular"/>
                <a:sym typeface="EB Garamond Regular"/>
              </a:rPr>
              <a:t>Notify in microsoft teams</a:t>
            </a:r>
            <a:endParaRPr sz="1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25" name="Google Shape;425;p27"/>
          <p:cNvSpPr/>
          <p:nvPr/>
        </p:nvSpPr>
        <p:spPr>
          <a:xfrm>
            <a:off x="5813700" y="849450"/>
            <a:ext cx="3148500" cy="3623700"/>
          </a:xfrm>
          <a:prstGeom prst="verticalScroll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B Garamond Regular"/>
              <a:buAutoNum type="arabicPeriod"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Network Related monitoring (Web servers)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B Garamond Regular"/>
              <a:buAutoNum type="arabicPeriod"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Database exporters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EB Garamond Regular"/>
              <a:buAutoNum type="arabicPeriod"/>
            </a:pPr>
            <a:r>
              <a:rPr lang="en">
                <a:solidFill>
                  <a:srgbClr val="B7B7B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Long term log storage</a:t>
            </a:r>
            <a:endParaRPr>
              <a:solidFill>
                <a:srgbClr val="B7B7B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EB Garamond Regular"/>
              <a:buAutoNum type="arabicPeriod"/>
            </a:pPr>
            <a:r>
              <a:rPr lang="en">
                <a:solidFill>
                  <a:srgbClr val="B7B7B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On demand Admin Dashboards</a:t>
            </a:r>
            <a:endParaRPr>
              <a:solidFill>
                <a:srgbClr val="B7B7B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EB Garamond Regular"/>
              <a:buAutoNum type="arabicPeriod"/>
            </a:pPr>
            <a:r>
              <a:rPr lang="en">
                <a:solidFill>
                  <a:srgbClr val="B7B7B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More IoT..</a:t>
            </a:r>
            <a:endParaRPr>
              <a:solidFill>
                <a:srgbClr val="B7B7B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26" name="Google Shape;426;p27"/>
          <p:cNvSpPr txBox="1"/>
          <p:nvPr/>
        </p:nvSpPr>
        <p:spPr>
          <a:xfrm>
            <a:off x="6624225" y="849450"/>
            <a:ext cx="200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Future RoadMap</a:t>
            </a:r>
            <a:endParaRPr b="1"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27" name="Google Shape;4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 txBox="1"/>
          <p:nvPr>
            <p:ph type="ctrTitle"/>
          </p:nvPr>
        </p:nvSpPr>
        <p:spPr>
          <a:xfrm>
            <a:off x="1125100" y="486950"/>
            <a:ext cx="6406200" cy="11667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A Peek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Into...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8" name="Google Shape;438;p29"/>
          <p:cNvSpPr txBox="1"/>
          <p:nvPr/>
        </p:nvSpPr>
        <p:spPr>
          <a:xfrm>
            <a:off x="724700" y="3072725"/>
            <a:ext cx="2119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39" name="Google Shape;439;p29"/>
          <p:cNvSpPr txBox="1"/>
          <p:nvPr/>
        </p:nvSpPr>
        <p:spPr>
          <a:xfrm>
            <a:off x="3737250" y="3244600"/>
            <a:ext cx="16695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Prometheus UI</a:t>
            </a:r>
            <a:endParaRPr/>
          </a:p>
        </p:txBody>
      </p:sp>
      <p:pic>
        <p:nvPicPr>
          <p:cNvPr id="440" name="Google Shape;4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425" y="1779719"/>
            <a:ext cx="1759641" cy="10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0"/>
          <p:cNvSpPr txBox="1"/>
          <p:nvPr>
            <p:ph type="ctrTitle"/>
          </p:nvPr>
        </p:nvSpPr>
        <p:spPr>
          <a:xfrm>
            <a:off x="1141975" y="3627525"/>
            <a:ext cx="6406200" cy="11667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Any</a:t>
            </a: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4000">
                <a:solidFill>
                  <a:schemeClr val="accent5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Questions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724700" y="3072725"/>
            <a:ext cx="2119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448" name="Google Shape;4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275" y="3365325"/>
            <a:ext cx="1905000" cy="142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9" name="Google Shape;44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300" y="960500"/>
            <a:ext cx="2525400" cy="189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50" name="Google Shape;4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54625" y="0"/>
            <a:ext cx="91440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SESSION</a:t>
            </a:r>
            <a:r>
              <a:rPr b="1" lang="en" sz="34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 ROADMAP</a:t>
            </a:r>
            <a:r>
              <a:rPr b="1" lang="en" sz="3400">
                <a:solidFill>
                  <a:srgbClr val="FF9900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b="1" sz="3400">
              <a:solidFill>
                <a:srgbClr val="FF99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27550" y="1117200"/>
            <a:ext cx="1453200" cy="366000"/>
          </a:xfrm>
          <a:prstGeom prst="chevron">
            <a:avLst>
              <a:gd fmla="val 50000" name="adj"/>
            </a:avLst>
          </a:prstGeom>
          <a:solidFill>
            <a:schemeClr val="accent4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819225" y="1117200"/>
            <a:ext cx="1453200" cy="3660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3210750" y="1117200"/>
            <a:ext cx="1453200" cy="366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602363" y="1117200"/>
            <a:ext cx="1453200" cy="3660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552675" y="3038200"/>
            <a:ext cx="117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EB Garamond"/>
                <a:ea typeface="EB Garamond"/>
                <a:cs typeface="EB Garamond"/>
                <a:sym typeface="EB Garamond"/>
              </a:rPr>
              <a:t>Overview</a:t>
            </a:r>
            <a:endParaRPr b="1" sz="1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5993950" y="1117200"/>
            <a:ext cx="1453200" cy="3660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675" y="1908650"/>
            <a:ext cx="759000" cy="70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325" y="1908638"/>
            <a:ext cx="759000" cy="70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4"/>
          <p:cNvSpPr/>
          <p:nvPr/>
        </p:nvSpPr>
        <p:spPr>
          <a:xfrm>
            <a:off x="7385525" y="1117200"/>
            <a:ext cx="1453200" cy="366000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2651" y="1905613"/>
            <a:ext cx="759000" cy="704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" name="Google Shape;81;p14"/>
          <p:cNvSpPr txBox="1"/>
          <p:nvPr/>
        </p:nvSpPr>
        <p:spPr>
          <a:xfrm>
            <a:off x="1836913" y="3038163"/>
            <a:ext cx="1453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EB Garamond"/>
                <a:ea typeface="EB Garamond"/>
                <a:cs typeface="EB Garamond"/>
                <a:sym typeface="EB Garamond"/>
              </a:rPr>
              <a:t>Prometheus</a:t>
            </a:r>
            <a:endParaRPr b="1" sz="1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177750" y="3038200"/>
            <a:ext cx="15948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EB Garamond"/>
                <a:ea typeface="EB Garamond"/>
                <a:cs typeface="EB Garamond"/>
                <a:sym typeface="EB Garamond"/>
              </a:rPr>
              <a:t>Architecture</a:t>
            </a:r>
            <a:endParaRPr b="1" sz="1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4807475" y="3038188"/>
            <a:ext cx="1279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EB Garamond"/>
                <a:ea typeface="EB Garamond"/>
                <a:cs typeface="EB Garamond"/>
                <a:sym typeface="EB Garamond"/>
              </a:rPr>
              <a:t>Benefits</a:t>
            </a:r>
            <a:endParaRPr b="1" sz="1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961000" y="2825475"/>
            <a:ext cx="1694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EB Garamond"/>
                <a:ea typeface="EB Garamond"/>
                <a:cs typeface="EB Garamond"/>
                <a:sym typeface="EB Garamond"/>
              </a:rPr>
              <a:t>Problem </a:t>
            </a:r>
            <a:endParaRPr b="1" sz="19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EB Garamond"/>
                <a:ea typeface="EB Garamond"/>
                <a:cs typeface="EB Garamond"/>
                <a:sym typeface="EB Garamond"/>
              </a:rPr>
              <a:t>Statement</a:t>
            </a:r>
            <a:endParaRPr b="1" sz="1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7548900" y="3032138"/>
            <a:ext cx="1279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EB Garamond"/>
                <a:ea typeface="EB Garamond"/>
                <a:cs typeface="EB Garamond"/>
                <a:sym typeface="EB Garamond"/>
              </a:rPr>
              <a:t>Solutions</a:t>
            </a:r>
            <a:endParaRPr b="1" sz="19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389600" y="3459400"/>
            <a:ext cx="15291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About Prometheus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Time-series ?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Why it’s needed?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934463" y="3459400"/>
            <a:ext cx="12255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How it Works?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Features &amp; Data Model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3186850" y="3459400"/>
            <a:ext cx="14850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   Base Architecture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  &amp; its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Components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4790325" y="3459400"/>
            <a:ext cx="12792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Benefits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Shortcomings</a:t>
            </a: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Alternatives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6131538" y="3459400"/>
            <a:ext cx="13536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Current Problem Statements within services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7468825" y="3459400"/>
            <a:ext cx="14850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With Prometheus &amp;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EB Garamond Regular"/>
                <a:ea typeface="EB Garamond Regular"/>
                <a:cs typeface="EB Garamond Regular"/>
                <a:sym typeface="EB Garamond Regular"/>
              </a:rPr>
              <a:t>Future Road Map</a:t>
            </a:r>
            <a:endParaRPr sz="13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1097300" y="1234350"/>
            <a:ext cx="113700" cy="131700"/>
          </a:xfrm>
          <a:prstGeom prst="ellipse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3880550" y="1234350"/>
            <a:ext cx="113700" cy="1317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5272100" y="1234350"/>
            <a:ext cx="113700" cy="1317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6663700" y="1234350"/>
            <a:ext cx="113700" cy="1317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8055300" y="1234350"/>
            <a:ext cx="113700" cy="1317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14"/>
          <p:cNvCxnSpPr>
            <a:stCxn id="92" idx="4"/>
            <a:endCxn id="98" idx="6"/>
          </p:cNvCxnSpPr>
          <p:nvPr/>
        </p:nvCxnSpPr>
        <p:spPr>
          <a:xfrm>
            <a:off x="1154150" y="1366050"/>
            <a:ext cx="0" cy="54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/>
          <p:cNvCxnSpPr/>
          <p:nvPr/>
        </p:nvCxnSpPr>
        <p:spPr>
          <a:xfrm>
            <a:off x="3937350" y="1366050"/>
            <a:ext cx="0" cy="54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4"/>
          <p:cNvCxnSpPr/>
          <p:nvPr/>
        </p:nvCxnSpPr>
        <p:spPr>
          <a:xfrm>
            <a:off x="5328950" y="1366038"/>
            <a:ext cx="0" cy="54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4"/>
          <p:cNvCxnSpPr/>
          <p:nvPr/>
        </p:nvCxnSpPr>
        <p:spPr>
          <a:xfrm>
            <a:off x="6724275" y="1366038"/>
            <a:ext cx="0" cy="54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4"/>
          <p:cNvCxnSpPr/>
          <p:nvPr/>
        </p:nvCxnSpPr>
        <p:spPr>
          <a:xfrm>
            <a:off x="8112150" y="1366050"/>
            <a:ext cx="0" cy="54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Google Shape;10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3725" y="1908625"/>
            <a:ext cx="704100" cy="70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7">
            <a:alphaModFix/>
          </a:blip>
          <a:srcRect b="17332" l="14517" r="16450" t="15903"/>
          <a:stretch/>
        </p:blipFill>
        <p:spPr>
          <a:xfrm>
            <a:off x="3618399" y="1893039"/>
            <a:ext cx="704100" cy="73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3076" y="1880825"/>
            <a:ext cx="704100" cy="70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2488900" y="1234350"/>
            <a:ext cx="113700" cy="131700"/>
          </a:xfrm>
          <a:prstGeom prst="ellipse">
            <a:avLst/>
          </a:prstGeom>
          <a:gradFill>
            <a:gsLst>
              <a:gs pos="0">
                <a:srgbClr val="696969"/>
              </a:gs>
              <a:gs pos="100000">
                <a:srgbClr val="1D1D1D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2545800" y="1366050"/>
            <a:ext cx="0" cy="541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" name="Google Shape;10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4000" y="133455"/>
            <a:ext cx="941700" cy="57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650" y="2421950"/>
            <a:ext cx="4872300" cy="243120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st="9525">
              <a:srgbClr val="FFFFFF">
                <a:alpha val="50000"/>
              </a:srgbClr>
            </a:outerShdw>
          </a:effectLst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488" y="1077625"/>
            <a:ext cx="514500" cy="514500"/>
          </a:xfrm>
          <a:prstGeom prst="ellipse">
            <a:avLst/>
          </a:prstGeom>
          <a:noFill/>
          <a:ln>
            <a:noFill/>
          </a:ln>
          <a:effectLst>
            <a:outerShdw blurRad="8572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763" y="1656500"/>
            <a:ext cx="512100" cy="51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1675" y="1077625"/>
            <a:ext cx="1202400" cy="1191000"/>
          </a:xfrm>
          <a:prstGeom prst="ellipse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18" name="Google Shape;11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4950" y="1078825"/>
            <a:ext cx="512100" cy="51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6213" y="1078825"/>
            <a:ext cx="514500" cy="51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5988" y="1655300"/>
            <a:ext cx="514500" cy="51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" name="Google Shape;12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57463" y="1655300"/>
            <a:ext cx="514500" cy="51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type="ctrTitle"/>
          </p:nvPr>
        </p:nvSpPr>
        <p:spPr>
          <a:xfrm>
            <a:off x="-25" y="0"/>
            <a:ext cx="91440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Why The</a:t>
            </a:r>
            <a:r>
              <a:rPr b="1" lang="en" sz="3600">
                <a:solidFill>
                  <a:srgbClr val="FF9900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 Buzz??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236925" y="128155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236925" y="229311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236925" y="329737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236925" y="430162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804175" y="1026100"/>
            <a:ext cx="29538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Cloud &amp; Distributed System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804175" y="2110500"/>
            <a:ext cx="29538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Containers/Serverless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804175" y="2974825"/>
            <a:ext cx="29538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Mobile/Networking</a:t>
            </a:r>
            <a:endParaRPr sz="22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Security</a:t>
            </a:r>
            <a:endParaRPr sz="22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804163" y="4046200"/>
            <a:ext cx="29538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IoT - Data Generation Rate</a:t>
            </a:r>
            <a:endParaRPr sz="22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ctrTitle"/>
          </p:nvPr>
        </p:nvSpPr>
        <p:spPr>
          <a:xfrm>
            <a:off x="-25" y="0"/>
            <a:ext cx="91440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What is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Prometheus?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96850" y="109042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696425" y="898400"/>
            <a:ext cx="77511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Open source monitoring and alerting tool (</a:t>
            </a: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SoundCloud</a:t>
            </a: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/CNCF)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39" name="Google Shape;13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775" y="2610375"/>
            <a:ext cx="465600" cy="46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925" y="2591050"/>
            <a:ext cx="605999" cy="504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1" name="Google Shape;141;p16"/>
          <p:cNvSpPr/>
          <p:nvPr/>
        </p:nvSpPr>
        <p:spPr>
          <a:xfrm>
            <a:off x="746550" y="3136650"/>
            <a:ext cx="3045300" cy="1834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>
            <a:off x="696425" y="2741175"/>
            <a:ext cx="1686600" cy="334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Container Cluster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2700" y="3554652"/>
            <a:ext cx="941562" cy="5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700" y="3554652"/>
            <a:ext cx="941562" cy="5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3725" y="2902050"/>
            <a:ext cx="1731075" cy="173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2900" y="2902038"/>
            <a:ext cx="1731075" cy="173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16"/>
          <p:cNvSpPr txBox="1"/>
          <p:nvPr/>
        </p:nvSpPr>
        <p:spPr>
          <a:xfrm>
            <a:off x="941625" y="4294900"/>
            <a:ext cx="941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My-App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2062625" y="4294900"/>
            <a:ext cx="9417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My-DB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746550" y="1472125"/>
            <a:ext cx="52605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Highly dynamic container environments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196850" y="164910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1" name="Google Shape;151;p16"/>
          <p:cNvSpPr/>
          <p:nvPr/>
        </p:nvSpPr>
        <p:spPr>
          <a:xfrm>
            <a:off x="5829213" y="4366125"/>
            <a:ext cx="1220100" cy="2670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My-App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7620363" y="4366125"/>
            <a:ext cx="1220100" cy="2670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My-DB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6007050" y="2468850"/>
            <a:ext cx="27870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Bare Metal Servers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4" name="Google Shape;154;p16"/>
          <p:cNvSpPr/>
          <p:nvPr/>
        </p:nvSpPr>
        <p:spPr>
          <a:xfrm>
            <a:off x="5541450" y="264722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746550" y="2010975"/>
            <a:ext cx="80940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Stores data in Time-series model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6" name="Google Shape;156;p16"/>
          <p:cNvSpPr/>
          <p:nvPr/>
        </p:nvSpPr>
        <p:spPr>
          <a:xfrm>
            <a:off x="196850" y="220777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4000" y="133455"/>
            <a:ext cx="941700" cy="57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ctrTitle"/>
          </p:nvPr>
        </p:nvSpPr>
        <p:spPr>
          <a:xfrm>
            <a:off x="-25" y="0"/>
            <a:ext cx="91440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What is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Time Series Database?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238050" y="109137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852500" y="828650"/>
            <a:ext cx="30573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A Database optimized to store timestamped data</a:t>
            </a:r>
            <a:endParaRPr sz="1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650" y="76730"/>
            <a:ext cx="941700" cy="576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800" y="886450"/>
            <a:ext cx="5116524" cy="27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/>
        </p:nvSpPr>
        <p:spPr>
          <a:xfrm>
            <a:off x="3909825" y="3686025"/>
            <a:ext cx="5116500" cy="80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EB Garamond Regular"/>
                <a:ea typeface="EB Garamond Regular"/>
                <a:cs typeface="EB Garamond Regular"/>
                <a:sym typeface="EB Garamond Regular"/>
              </a:rPr>
              <a:t>Server metrics, Application performance monitoring, network monitoring, sensor data, events, clicks, trades in market...</a:t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9825" y="912351"/>
            <a:ext cx="5116526" cy="27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/>
          <p:nvPr/>
        </p:nvSpPr>
        <p:spPr>
          <a:xfrm>
            <a:off x="238050" y="17997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89675" y="1661788"/>
            <a:ext cx="27525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Events that are tracked, monitored, downsampled and aggregated over time</a:t>
            </a:r>
            <a:endParaRPr sz="1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050" y="2809750"/>
            <a:ext cx="1820751" cy="6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13038" y="3012863"/>
            <a:ext cx="941700" cy="9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88" y="3924888"/>
            <a:ext cx="1040075" cy="32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8275" y="4398088"/>
            <a:ext cx="1733900" cy="373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 txBox="1"/>
          <p:nvPr>
            <p:ph type="ctrTitle"/>
          </p:nvPr>
        </p:nvSpPr>
        <p:spPr>
          <a:xfrm>
            <a:off x="-25" y="0"/>
            <a:ext cx="91440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What is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Time Series Database?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238050" y="109137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852500" y="828650"/>
            <a:ext cx="30573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A Database optimized to store timestamped data</a:t>
            </a:r>
            <a:endParaRPr sz="1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238050" y="17997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889675" y="1661788"/>
            <a:ext cx="27525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EB Garamond Regular"/>
                <a:ea typeface="EB Garamond Regular"/>
                <a:cs typeface="EB Garamond Regular"/>
                <a:sym typeface="EB Garamond Regular"/>
              </a:rPr>
              <a:t>Events that are tracked, monitored, downsampled and aggregated over time</a:t>
            </a:r>
            <a:endParaRPr sz="18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6" name="Google Shape;186;p18"/>
          <p:cNvSpPr/>
          <p:nvPr/>
        </p:nvSpPr>
        <p:spPr>
          <a:xfrm>
            <a:off x="4979475" y="873425"/>
            <a:ext cx="1710000" cy="252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Self Driving cars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734338" y="2810925"/>
            <a:ext cx="1705500" cy="2526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Trading Algorithm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7138275" y="2810925"/>
            <a:ext cx="1705500" cy="252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Smart Homes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7138275" y="873525"/>
            <a:ext cx="1671600" cy="2526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Retail Industry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2856013" y="2810913"/>
            <a:ext cx="1705500" cy="2526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DevOps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4977700" y="2810925"/>
            <a:ext cx="1746600" cy="2526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NYPD/Transport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92" name="Google Shape;1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450" y="1355874"/>
            <a:ext cx="1710000" cy="122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075" y="3295900"/>
            <a:ext cx="1705500" cy="122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425" y="3298151"/>
            <a:ext cx="1705500" cy="122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513" y="3298151"/>
            <a:ext cx="1710000" cy="122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9475" y="3293275"/>
            <a:ext cx="1710000" cy="122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36025" y="1355925"/>
            <a:ext cx="1710000" cy="1225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ctrTitle"/>
          </p:nvPr>
        </p:nvSpPr>
        <p:spPr>
          <a:xfrm>
            <a:off x="-25" y="0"/>
            <a:ext cx="91440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Why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it's</a:t>
            </a:r>
            <a:r>
              <a:rPr b="1" lang="en" sz="3600">
                <a:solidFill>
                  <a:schemeClr val="accent4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Needed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?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238050" y="10765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696425" y="898400"/>
            <a:ext cx="3977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Monitoring has become complex. 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06" name="Google Shape;2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00" y="1683738"/>
            <a:ext cx="970801" cy="9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>
            <a:off x="822100" y="2056425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992800" y="2208825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900" y="2997400"/>
            <a:ext cx="970801" cy="9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688" y="1683738"/>
            <a:ext cx="970801" cy="97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675" y="2997375"/>
            <a:ext cx="970801" cy="9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/>
          <p:nvPr/>
        </p:nvSpPr>
        <p:spPr>
          <a:xfrm>
            <a:off x="1573800" y="3333225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1704300" y="3461275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2539688" y="2019588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2668638" y="2208825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3396775" y="3272975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3556250" y="3461275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575" y="1720575"/>
            <a:ext cx="970801" cy="97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9"/>
          <p:cNvSpPr/>
          <p:nvPr/>
        </p:nvSpPr>
        <p:spPr>
          <a:xfrm>
            <a:off x="4351150" y="2019600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4484650" y="2208825"/>
            <a:ext cx="323100" cy="2991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6500375" y="898400"/>
            <a:ext cx="26436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100s of process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450" y="2488638"/>
            <a:ext cx="711200" cy="7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" name="Google Shape;223;p19"/>
          <p:cNvSpPr/>
          <p:nvPr/>
        </p:nvSpPr>
        <p:spPr>
          <a:xfrm>
            <a:off x="5978950" y="3515888"/>
            <a:ext cx="526200" cy="574200"/>
          </a:xfrm>
          <a:prstGeom prst="cube">
            <a:avLst>
              <a:gd fmla="val 25000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905938"/>
            <a:ext cx="711200" cy="71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" name="Google Shape;225;p19"/>
          <p:cNvSpPr/>
          <p:nvPr/>
        </p:nvSpPr>
        <p:spPr>
          <a:xfrm>
            <a:off x="5947650" y="107655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5947650" y="179222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227" name="Google Shape;227;p19"/>
          <p:cNvCxnSpPr>
            <a:stCxn id="208" idx="3"/>
            <a:endCxn id="212" idx="2"/>
          </p:cNvCxnSpPr>
          <p:nvPr/>
        </p:nvCxnSpPr>
        <p:spPr>
          <a:xfrm>
            <a:off x="1116963" y="2507925"/>
            <a:ext cx="456900" cy="10122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19"/>
          <p:cNvCxnSpPr>
            <a:stCxn id="208" idx="0"/>
            <a:endCxn id="214" idx="2"/>
          </p:cNvCxnSpPr>
          <p:nvPr/>
        </p:nvCxnSpPr>
        <p:spPr>
          <a:xfrm flipH="1" rot="10800000">
            <a:off x="1191738" y="2206425"/>
            <a:ext cx="1347900" cy="24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19"/>
          <p:cNvCxnSpPr>
            <a:stCxn id="213" idx="5"/>
            <a:endCxn id="216" idx="2"/>
          </p:cNvCxnSpPr>
          <p:nvPr/>
        </p:nvCxnSpPr>
        <p:spPr>
          <a:xfrm flipH="1" rot="10800000">
            <a:off x="2027400" y="3460038"/>
            <a:ext cx="1369500" cy="1134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19"/>
          <p:cNvCxnSpPr>
            <a:stCxn id="208" idx="5"/>
            <a:endCxn id="216" idx="2"/>
          </p:cNvCxnSpPr>
          <p:nvPr/>
        </p:nvCxnSpPr>
        <p:spPr>
          <a:xfrm>
            <a:off x="1315900" y="2320988"/>
            <a:ext cx="2080800" cy="11388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19"/>
          <p:cNvCxnSpPr>
            <a:stCxn id="216" idx="0"/>
            <a:endCxn id="219" idx="2"/>
          </p:cNvCxnSpPr>
          <p:nvPr/>
        </p:nvCxnSpPr>
        <p:spPr>
          <a:xfrm flipH="1" rot="10800000">
            <a:off x="3595713" y="2206475"/>
            <a:ext cx="755400" cy="10665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19"/>
          <p:cNvCxnSpPr/>
          <p:nvPr/>
        </p:nvCxnSpPr>
        <p:spPr>
          <a:xfrm>
            <a:off x="3043838" y="2170338"/>
            <a:ext cx="1298100" cy="18600"/>
          </a:xfrm>
          <a:prstGeom prst="straightConnector1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19"/>
          <p:cNvSpPr txBox="1"/>
          <p:nvPr/>
        </p:nvSpPr>
        <p:spPr>
          <a:xfrm>
            <a:off x="6674600" y="2636825"/>
            <a:ext cx="15669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Hardware ?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6674600" y="3531950"/>
            <a:ext cx="1749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Application</a:t>
            </a: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 ?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35" name="Google Shape;2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1275" y="4406150"/>
            <a:ext cx="561547" cy="57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6" name="Google Shape;236;p19"/>
          <p:cNvSpPr txBox="1"/>
          <p:nvPr/>
        </p:nvSpPr>
        <p:spPr>
          <a:xfrm>
            <a:off x="6755200" y="4512938"/>
            <a:ext cx="17496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Database</a:t>
            </a:r>
            <a:r>
              <a:rPr lang="en" sz="2200">
                <a:latin typeface="EB Garamond Regular"/>
                <a:ea typeface="EB Garamond Regular"/>
                <a:cs typeface="EB Garamond Regular"/>
                <a:sym typeface="EB Garamond Regular"/>
              </a:rPr>
              <a:t> ?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1076675" y="1774880"/>
            <a:ext cx="1566900" cy="4425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Response Latency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8" name="Google Shape;238;p19"/>
          <p:cNvSpPr/>
          <p:nvPr/>
        </p:nvSpPr>
        <p:spPr>
          <a:xfrm>
            <a:off x="2451513" y="2508488"/>
            <a:ext cx="1144200" cy="2991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Errors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9" name="Google Shape;239;p19"/>
          <p:cNvSpPr/>
          <p:nvPr/>
        </p:nvSpPr>
        <p:spPr>
          <a:xfrm>
            <a:off x="3053800" y="3819225"/>
            <a:ext cx="1683000" cy="2991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Enough Resources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3999863" y="2508488"/>
            <a:ext cx="1144200" cy="2991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Overloaded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241" name="Google Shape;241;p19"/>
          <p:cNvCxnSpPr/>
          <p:nvPr/>
        </p:nvCxnSpPr>
        <p:spPr>
          <a:xfrm>
            <a:off x="1148325" y="2882750"/>
            <a:ext cx="1303800" cy="12918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242" name="Google Shape;242;p19"/>
          <p:cNvCxnSpPr/>
          <p:nvPr/>
        </p:nvCxnSpPr>
        <p:spPr>
          <a:xfrm flipH="1">
            <a:off x="1148375" y="2882750"/>
            <a:ext cx="1100400" cy="12441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243" name="Google Shape;243;p19"/>
          <p:cNvSpPr txBox="1"/>
          <p:nvPr/>
        </p:nvSpPr>
        <p:spPr>
          <a:xfrm>
            <a:off x="6500375" y="1568500"/>
            <a:ext cx="2476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Interconnected</a:t>
            </a:r>
            <a:endParaRPr sz="22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44" name="Google Shape;24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ctrTitle"/>
          </p:nvPr>
        </p:nvSpPr>
        <p:spPr>
          <a:xfrm>
            <a:off x="-25" y="0"/>
            <a:ext cx="91440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How it</a:t>
            </a:r>
            <a:r>
              <a:rPr b="1" lang="en" sz="3600">
                <a:solidFill>
                  <a:srgbClr val="FFC140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Works?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413775" y="1578600"/>
            <a:ext cx="1181400" cy="575100"/>
          </a:xfrm>
          <a:prstGeom prst="ellipse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 Regular"/>
                <a:ea typeface="EB Garamond Regular"/>
                <a:cs typeface="EB Garamond Regular"/>
                <a:sym typeface="EB Garamond Regular"/>
              </a:rPr>
              <a:t>Apps,</a:t>
            </a:r>
            <a:endParaRPr sz="16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 Regular"/>
                <a:ea typeface="EB Garamond Regular"/>
                <a:cs typeface="EB Garamond Regular"/>
                <a:sym typeface="EB Garamond Regular"/>
              </a:rPr>
              <a:t>DB</a:t>
            </a:r>
            <a:endParaRPr sz="16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413775" y="3177975"/>
            <a:ext cx="1181400" cy="575100"/>
          </a:xfrm>
          <a:prstGeom prst="ellipse">
            <a:avLst/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 Regular"/>
                <a:ea typeface="EB Garamond Regular"/>
                <a:cs typeface="EB Garamond Regular"/>
                <a:sym typeface="EB Garamond Regular"/>
              </a:rPr>
              <a:t>Servers, Services</a:t>
            </a:r>
            <a:endParaRPr sz="16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2" name="Google Shape;252;p20"/>
          <p:cNvSpPr/>
          <p:nvPr/>
        </p:nvSpPr>
        <p:spPr>
          <a:xfrm>
            <a:off x="1881750" y="2027925"/>
            <a:ext cx="1557600" cy="1218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Retrieval</a:t>
            </a:r>
            <a:endParaRPr b="1" sz="17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Pulls Metric Data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3929100" y="2027925"/>
            <a:ext cx="1557600" cy="121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EF4C1A"/>
              </a:gs>
              <a:gs pos="38000">
                <a:srgbClr val="E86F4A"/>
              </a:gs>
              <a:gs pos="71000">
                <a:srgbClr val="E95224"/>
              </a:gs>
              <a:gs pos="100000">
                <a:srgbClr val="E37E5F"/>
              </a:gs>
              <a:gs pos="100000">
                <a:srgbClr val="737373"/>
              </a:gs>
            </a:gsLst>
            <a:lin ang="2698631" scaled="0"/>
          </a:gradFill>
          <a:ln cap="flat" cmpd="sng" w="9525">
            <a:solidFill>
              <a:srgbClr val="E9522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Storage</a:t>
            </a:r>
            <a:endParaRPr b="1" sz="17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Stores metric data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5976450" y="2027925"/>
            <a:ext cx="1557600" cy="1218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HTTP Server</a:t>
            </a:r>
            <a:endParaRPr b="1" sz="17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Accepts Queries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5" name="Google Shape;255;p20"/>
          <p:cNvSpPr/>
          <p:nvPr/>
        </p:nvSpPr>
        <p:spPr>
          <a:xfrm>
            <a:off x="7294375" y="1241725"/>
            <a:ext cx="1758300" cy="802500"/>
          </a:xfrm>
          <a:prstGeom prst="ellipse">
            <a:avLst/>
          </a:prstGeom>
          <a:gradFill>
            <a:gsLst>
              <a:gs pos="0">
                <a:srgbClr val="EF4C1A"/>
              </a:gs>
              <a:gs pos="38000">
                <a:srgbClr val="E86F4A"/>
              </a:gs>
              <a:gs pos="71000">
                <a:srgbClr val="E95224"/>
              </a:gs>
              <a:gs pos="100000">
                <a:srgbClr val="E37E5F"/>
              </a:gs>
              <a:gs pos="100000">
                <a:srgbClr val="737373"/>
              </a:gs>
            </a:gsLst>
            <a:lin ang="2698631" scaled="0"/>
          </a:gradFill>
          <a:ln cap="flat" cmpd="sng" w="9525">
            <a:solidFill>
              <a:srgbClr val="E9522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Prometheus Web UI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13" y="3298800"/>
            <a:ext cx="1293975" cy="57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7" name="Google Shape;257;p20"/>
          <p:cNvSpPr/>
          <p:nvPr/>
        </p:nvSpPr>
        <p:spPr>
          <a:xfrm>
            <a:off x="3313375" y="2483475"/>
            <a:ext cx="762600" cy="307800"/>
          </a:xfrm>
          <a:prstGeom prst="chevron">
            <a:avLst>
              <a:gd fmla="val 50000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5343750" y="2483475"/>
            <a:ext cx="762600" cy="307800"/>
          </a:xfrm>
          <a:prstGeom prst="chevron">
            <a:avLst>
              <a:gd fmla="val 50000" name="adj"/>
            </a:avLst>
          </a:prstGeom>
          <a:solidFill>
            <a:srgbClr val="FFC140"/>
          </a:solidFill>
          <a:ln cap="flat" cmpd="sng" w="9525">
            <a:solidFill>
              <a:srgbClr val="F8B62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1205025" y="2483475"/>
            <a:ext cx="762600" cy="307800"/>
          </a:xfrm>
          <a:prstGeom prst="chevron">
            <a:avLst>
              <a:gd fmla="val 50000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7374125" y="2483475"/>
            <a:ext cx="762600" cy="307800"/>
          </a:xfrm>
          <a:prstGeom prst="chevron">
            <a:avLst>
              <a:gd fmla="val 50000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 rot="1773443">
            <a:off x="1023474" y="2235077"/>
            <a:ext cx="375232" cy="17142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0"/>
          <p:cNvSpPr/>
          <p:nvPr/>
        </p:nvSpPr>
        <p:spPr>
          <a:xfrm rot="-2701943">
            <a:off x="1011167" y="2898926"/>
            <a:ext cx="375262" cy="1714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0"/>
          <p:cNvSpPr/>
          <p:nvPr/>
        </p:nvSpPr>
        <p:spPr>
          <a:xfrm rot="2700000">
            <a:off x="8075958" y="2778768"/>
            <a:ext cx="386505" cy="307591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 rot="-2701886">
            <a:off x="8051252" y="2167015"/>
            <a:ext cx="386717" cy="307591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1912950" y="3392775"/>
            <a:ext cx="14952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Data Retrieval Worker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66" name="Google Shape;266;p20"/>
          <p:cNvSpPr txBox="1"/>
          <p:nvPr/>
        </p:nvSpPr>
        <p:spPr>
          <a:xfrm>
            <a:off x="3977175" y="3345375"/>
            <a:ext cx="14952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Time-series Database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6005450" y="3326475"/>
            <a:ext cx="14277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Accepts PromQL Queries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68" name="Google Shape;26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ctrTitle"/>
          </p:nvPr>
        </p:nvSpPr>
        <p:spPr>
          <a:xfrm>
            <a:off x="-25" y="0"/>
            <a:ext cx="9144000" cy="802500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Features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 &amp;</a:t>
            </a:r>
            <a:r>
              <a:rPr b="1" lang="en" sz="3600">
                <a:solidFill>
                  <a:srgbClr val="FFC140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36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Data Model</a:t>
            </a:r>
            <a:endParaRPr b="1" sz="3600">
              <a:solidFill>
                <a:schemeClr val="accent5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4" name="Google Shape;274;p21"/>
          <p:cNvSpPr/>
          <p:nvPr/>
        </p:nvSpPr>
        <p:spPr>
          <a:xfrm>
            <a:off x="238050" y="232295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75" name="Google Shape;275;p21"/>
          <p:cNvSpPr txBox="1"/>
          <p:nvPr/>
        </p:nvSpPr>
        <p:spPr>
          <a:xfrm>
            <a:off x="733838" y="881700"/>
            <a:ext cx="3034800" cy="1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Multidimensional</a:t>
            </a: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 data </a:t>
            </a: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model</a:t>
            </a: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, identified by metric and key,value pair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776138" y="2135150"/>
            <a:ext cx="26673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Data Extraction with pull mode over HTTP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77" name="Google Shape;277;p21"/>
          <p:cNvSpPr txBox="1"/>
          <p:nvPr/>
        </p:nvSpPr>
        <p:spPr>
          <a:xfrm>
            <a:off x="776138" y="3096700"/>
            <a:ext cx="26673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Service Discovery/Static configs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803900" y="4115650"/>
            <a:ext cx="28947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Inbuilt Dashboard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79" name="Google Shape;279;p21"/>
          <p:cNvSpPr/>
          <p:nvPr/>
        </p:nvSpPr>
        <p:spPr>
          <a:xfrm>
            <a:off x="238050" y="131115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80" name="Google Shape;280;p21"/>
          <p:cNvSpPr/>
          <p:nvPr/>
        </p:nvSpPr>
        <p:spPr>
          <a:xfrm>
            <a:off x="238050" y="42399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81" name="Google Shape;281;p21"/>
          <p:cNvSpPr/>
          <p:nvPr/>
        </p:nvSpPr>
        <p:spPr>
          <a:xfrm>
            <a:off x="238050" y="333475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82" name="Google Shape;282;p21"/>
          <p:cNvSpPr txBox="1"/>
          <p:nvPr/>
        </p:nvSpPr>
        <p:spPr>
          <a:xfrm>
            <a:off x="3993400" y="4149725"/>
            <a:ext cx="1217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84806"/>
                </a:solidFill>
                <a:latin typeface="EB Garamond"/>
                <a:ea typeface="EB Garamond"/>
                <a:cs typeface="EB Garamond"/>
                <a:sym typeface="EB Garamond"/>
              </a:rPr>
              <a:t>PromQL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3443450" y="429810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84806"/>
          </a:solidFill>
          <a:ln cap="flat" cmpd="sng" w="9525">
            <a:solidFill>
              <a:srgbClr val="E952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84" name="Google Shape;284;p21"/>
          <p:cNvPicPr preferRelativeResize="0"/>
          <p:nvPr/>
        </p:nvPicPr>
        <p:blipFill rotWithShape="1">
          <a:blip r:embed="rId3">
            <a:alphaModFix/>
          </a:blip>
          <a:srcRect b="0" l="0" r="0" t="24687"/>
          <a:stretch/>
        </p:blipFill>
        <p:spPr>
          <a:xfrm>
            <a:off x="3707838" y="1183950"/>
            <a:ext cx="5364300" cy="277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5" name="Google Shape;285;p21"/>
          <p:cNvPicPr preferRelativeResize="0"/>
          <p:nvPr/>
        </p:nvPicPr>
        <p:blipFill rotWithShape="1">
          <a:blip r:embed="rId4">
            <a:alphaModFix/>
          </a:blip>
          <a:srcRect b="1870" l="0" r="0" t="-1870"/>
          <a:stretch/>
        </p:blipFill>
        <p:spPr>
          <a:xfrm>
            <a:off x="3628550" y="881700"/>
            <a:ext cx="5443602" cy="318883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1"/>
          <p:cNvSpPr txBox="1"/>
          <p:nvPr/>
        </p:nvSpPr>
        <p:spPr>
          <a:xfrm>
            <a:off x="5210500" y="4209200"/>
            <a:ext cx="3664200" cy="616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100 - (avg by (instance)</a:t>
            </a:r>
            <a:endParaRPr sz="11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(irate(node_cpu_seconds_total{job=”node”,mode=”idle”}</a:t>
            </a:r>
            <a:endParaRPr sz="11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[5m]))*100)</a:t>
            </a:r>
            <a:endParaRPr sz="11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87" name="Google Shape;28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50" y="103477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